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20"/>
  </p:notesMasterIdLst>
  <p:sldIdLst>
    <p:sldId id="273" r:id="rId2"/>
    <p:sldId id="274" r:id="rId3"/>
    <p:sldId id="276" r:id="rId4"/>
    <p:sldId id="269" r:id="rId5"/>
    <p:sldId id="270" r:id="rId6"/>
    <p:sldId id="271" r:id="rId7"/>
    <p:sldId id="261" r:id="rId8"/>
    <p:sldId id="257" r:id="rId9"/>
    <p:sldId id="258" r:id="rId10"/>
    <p:sldId id="259" r:id="rId11"/>
    <p:sldId id="260" r:id="rId12"/>
    <p:sldId id="262" r:id="rId13"/>
    <p:sldId id="263" r:id="rId14"/>
    <p:sldId id="268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51BE73C-8DA7-4D00-9CA0-9290A8DEC88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44D197-5C1F-4003-8101-4ED7EC9CDB51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CB2D6-667F-4083-975F-4B590AA05FA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2A3DB-7A45-4C50-AFFB-3B819EFA717E}" type="datetimeFigureOut">
              <a:rPr lang="fa-IR" smtClean="0"/>
              <a:t>11/06/1432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9C122E6-2EA4-4C1F-85AC-30D73B7DABA3}" type="slidenum">
              <a:rPr lang="fa-IR" smtClean="0"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20188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 rot="-628984">
            <a:off x="1227138" y="2386013"/>
            <a:ext cx="3500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a-IR" sz="2400"/>
              <a:t>الهی از من آهی و از تو نگاهی</a:t>
            </a: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6572250" y="785813"/>
            <a:ext cx="159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3600"/>
              <a:t>به نام خدا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42912" y="1302660"/>
          <a:ext cx="6858048" cy="4679400"/>
        </p:xfrm>
        <a:graphic>
          <a:graphicData uri="http://schemas.openxmlformats.org/drawingml/2006/table">
            <a:tbl>
              <a:tblPr/>
              <a:tblGrid>
                <a:gridCol w="1143008"/>
                <a:gridCol w="1143008"/>
                <a:gridCol w="1143008"/>
                <a:gridCol w="1143008"/>
                <a:gridCol w="1143008"/>
                <a:gridCol w="1143008"/>
              </a:tblGrid>
              <a:tr h="483809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Blood element (units)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Grade 1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Grade 2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Grade 3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Grade 4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Grade 5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809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>
                          <a:solidFill>
                            <a:srgbClr val="FF0000"/>
                          </a:solidFill>
                        </a:rPr>
                        <a:t>Neutrophils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&lt;LLN to 1500/mm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1000 to 1500/mm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500 to 1000/mm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&lt;500/mm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sz="1600"/>
                        <a:t> 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8952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Platelets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&lt;LLN to 75,000/mm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50,000 to 75,000/mm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25,000 to 50,000/mm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&lt;25,000/mm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sz="1600"/>
                        <a:t> 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9809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Hemoglobin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&lt;LLN to 10 g/</a:t>
                      </a:r>
                      <a:r>
                        <a:rPr lang="en-US" sz="1600" dirty="0" err="1"/>
                        <a:t>dL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8.0 to 10.0 g/</a:t>
                      </a:r>
                      <a:r>
                        <a:rPr lang="en-US" sz="1600" dirty="0" err="1"/>
                        <a:t>dL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&lt;8.0 g/</a:t>
                      </a:r>
                      <a:r>
                        <a:rPr lang="en-US" sz="1600" dirty="0" err="1"/>
                        <a:t>dL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Life-threatening consequences; urgent intervention indicated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Death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809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CD4 count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&lt;LLN to 500/mm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200 to 500/mm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50 to 200/mm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&lt;50/mm</a:t>
                      </a:r>
                      <a:r>
                        <a:rPr lang="en-US" sz="1600" baseline="30000" dirty="0"/>
                        <a:t>3</a:t>
                      </a:r>
                      <a:endParaRPr lang="en-US" sz="1600" dirty="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sz="1600"/>
                        <a:t> 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809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Lymphocytopenia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&lt;LLN to 800/mm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500 to 800/mm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200 to 500/mm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&lt;200/mm</a:t>
                      </a:r>
                      <a:r>
                        <a:rPr lang="en-US" sz="1600" baseline="30000"/>
                        <a:t>3</a:t>
                      </a:r>
                      <a:endParaRPr lang="en-US" sz="1600"/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fa-IR" sz="1600" dirty="0"/>
                        <a:t> </a:t>
                      </a:r>
                    </a:p>
                  </a:txBody>
                  <a:tcPr marL="48381" marR="48381" marT="24190" marB="241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NCI Common Terminology Criteria for Adverse Events grading of hematologic toxicity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214422"/>
            <a:ext cx="6429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ANC = WBC (cells/</a:t>
            </a:r>
            <a:r>
              <a:rPr lang="en-US" dirty="0" err="1" smtClean="0"/>
              <a:t>microL</a:t>
            </a:r>
            <a:r>
              <a:rPr lang="en-US" dirty="0" smtClean="0"/>
              <a:t>) x percent (PMNs  +  bands) ÷ 100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500042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i="1" dirty="0" smtClean="0"/>
              <a:t>Major drugs with a definite association with </a:t>
            </a:r>
            <a:r>
              <a:rPr lang="en-US" b="1" i="1" dirty="0" err="1" smtClean="0"/>
              <a:t>agranulocytosis</a:t>
            </a:r>
            <a:endParaRPr lang="fa-IR" b="1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034" y="1071546"/>
          <a:ext cx="6096000" cy="10972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94322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2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Antithyroid</a:t>
                      </a:r>
                      <a:r>
                        <a:rPr lang="en-US" dirty="0"/>
                        <a:t> drugs (</a:t>
                      </a:r>
                      <a:r>
                        <a:rPr lang="en-US" dirty="0" err="1"/>
                        <a:t>thionamides</a:t>
                      </a:r>
                      <a:r>
                        <a:rPr lang="en-US" dirty="0"/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322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Methimazole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8596" y="2143116"/>
          <a:ext cx="6096000" cy="18288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Antiinflammatory</a:t>
                      </a:r>
                      <a:r>
                        <a:rPr lang="en-US" dirty="0"/>
                        <a:t> drugs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Sulfasalazine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Nonsteroidal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antiinflammatory</a:t>
                      </a:r>
                      <a:r>
                        <a:rPr lang="en-US" dirty="0"/>
                        <a:t> drugs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Gold salts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3857628"/>
          <a:ext cx="6096000" cy="1463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Psychotropic drugs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Clozapine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Phenothiazines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71604" y="1071546"/>
          <a:ext cx="6096000" cy="10972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Gastrointestinal drugs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err="1"/>
                        <a:t>Sulfasalazine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57158" y="5394960"/>
          <a:ext cx="6096000" cy="14630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fa-IR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Cardiovascular drugs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Antiarrhythmic</a:t>
                      </a:r>
                      <a:r>
                        <a:rPr lang="en-US" dirty="0"/>
                        <a:t> </a:t>
                      </a:r>
                      <a:r>
                        <a:rPr lang="en-US" dirty="0" smtClean="0"/>
                        <a:t>agents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Ticlopidine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29256" y="2928934"/>
          <a:ext cx="6096000" cy="29260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Antibacterial drugs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Macrolides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Trimethoprim-sulfamethoxazole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Chloramphenicol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Sulfonamides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Semisynthetic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penicillins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Vancomycin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Imag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21508" name="AutoShape 4" descr="Image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42860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Eosinophil-associated diseases and disorders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224" y="785794"/>
            <a:ext cx="1713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Allergic diseases</a:t>
            </a:r>
            <a:endParaRPr lang="fa-IR" dirty="0"/>
          </a:p>
        </p:txBody>
      </p:sp>
      <p:sp>
        <p:nvSpPr>
          <p:cNvPr id="7" name="Rectangle 6"/>
          <p:cNvSpPr/>
          <p:nvPr/>
        </p:nvSpPr>
        <p:spPr>
          <a:xfrm>
            <a:off x="857224" y="1214422"/>
            <a:ext cx="1942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Infectious diseases</a:t>
            </a:r>
            <a:endParaRPr lang="fa-IR" dirty="0"/>
          </a:p>
        </p:txBody>
      </p:sp>
      <p:sp>
        <p:nvSpPr>
          <p:cNvPr id="8" name="Rectangle 7"/>
          <p:cNvSpPr/>
          <p:nvPr/>
        </p:nvSpPr>
        <p:spPr>
          <a:xfrm>
            <a:off x="857224" y="1785926"/>
            <a:ext cx="3706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Hematologic and </a:t>
            </a:r>
            <a:r>
              <a:rPr lang="en-US" dirty="0" err="1" smtClean="0"/>
              <a:t>neoplastic</a:t>
            </a:r>
            <a:r>
              <a:rPr lang="en-US" dirty="0" smtClean="0"/>
              <a:t> disorders</a:t>
            </a:r>
            <a:endParaRPr lang="fa-IR" dirty="0"/>
          </a:p>
        </p:txBody>
      </p:sp>
      <p:sp>
        <p:nvSpPr>
          <p:cNvPr id="9" name="Rectangle 8"/>
          <p:cNvSpPr/>
          <p:nvPr/>
        </p:nvSpPr>
        <p:spPr>
          <a:xfrm>
            <a:off x="928662" y="2357430"/>
            <a:ext cx="2328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Immunologic reactions</a:t>
            </a:r>
            <a:endParaRPr lang="fa-IR" dirty="0"/>
          </a:p>
        </p:txBody>
      </p:sp>
      <p:sp>
        <p:nvSpPr>
          <p:cNvPr id="10" name="Rectangle 9"/>
          <p:cNvSpPr/>
          <p:nvPr/>
        </p:nvSpPr>
        <p:spPr>
          <a:xfrm>
            <a:off x="857224" y="2928934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Endocrine</a:t>
            </a:r>
            <a:endParaRPr lang="fa-IR" dirty="0"/>
          </a:p>
        </p:txBody>
      </p:sp>
      <p:sp>
        <p:nvSpPr>
          <p:cNvPr id="11" name="Rectangle 10"/>
          <p:cNvSpPr/>
          <p:nvPr/>
        </p:nvSpPr>
        <p:spPr>
          <a:xfrm>
            <a:off x="857224" y="3429000"/>
            <a:ext cx="4015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Diseases with specific organ involvement</a:t>
            </a:r>
            <a:endParaRPr lang="fa-IR" dirty="0"/>
          </a:p>
        </p:txBody>
      </p:sp>
      <p:sp>
        <p:nvSpPr>
          <p:cNvPr id="12" name="Rectangle 11"/>
          <p:cNvSpPr/>
          <p:nvPr/>
        </p:nvSpPr>
        <p:spPr>
          <a:xfrm>
            <a:off x="1000100" y="3929066"/>
            <a:ext cx="1534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drug reactions</a:t>
            </a:r>
            <a:endParaRPr lang="fa-I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4414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err="1" smtClean="0"/>
              <a:t>Lymphocytopenia</a:t>
            </a:r>
            <a:r>
              <a:rPr lang="en-US" dirty="0" smtClean="0"/>
              <a:t> has been variously defined as an ALC &lt;1000 or &lt;1500 cells/</a:t>
            </a:r>
            <a:r>
              <a:rPr lang="en-US" dirty="0" err="1" smtClean="0"/>
              <a:t>microL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285852" y="20716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dirty="0" smtClean="0"/>
              <a:t>In subjects more than 12 years of age, </a:t>
            </a:r>
            <a:r>
              <a:rPr lang="en-US" dirty="0" err="1" smtClean="0"/>
              <a:t>lymphocytosis</a:t>
            </a:r>
            <a:r>
              <a:rPr lang="en-US" dirty="0" smtClean="0"/>
              <a:t> is defined as an ALC &gt;4000/</a:t>
            </a:r>
            <a:r>
              <a:rPr lang="en-US" dirty="0" err="1" smtClean="0"/>
              <a:t>microL</a:t>
            </a:r>
            <a:r>
              <a:rPr lang="en-US" dirty="0" smtClean="0"/>
              <a:t> 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1357290" y="378619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T-cells — 60 to 80 percent (CD3+ cells)</a:t>
            </a:r>
          </a:p>
          <a:p>
            <a:r>
              <a:rPr lang="en-US" dirty="0" smtClean="0"/>
              <a:t>B-cells — 10 to 20 percent (CD20+ cells)</a:t>
            </a:r>
          </a:p>
          <a:p>
            <a:r>
              <a:rPr lang="en-US" dirty="0" smtClean="0"/>
              <a:t>NK-cells — 5 to 10 percent (CD56+ cells).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20" y="571478"/>
          <a:ext cx="8643998" cy="627070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Infection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pt-BR" sz="1600" dirty="0"/>
                        <a:t>Bacterial (eg, tuberculosis, typhoid fever)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Viral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HIV, severe acute respiratory syndrome [SARS], measles, hepatitis)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endParaRPr lang="en-US" sz="1600" dirty="0"/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Congenital immunodeficiency disorders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Iatrogenic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Immunosuppressive agents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glucocorticoids</a:t>
                      </a:r>
                      <a:r>
                        <a:rPr lang="en-US" sz="1600" dirty="0"/>
                        <a:t>, anti-lymphocyte </a:t>
                      </a:r>
                      <a:r>
                        <a:rPr lang="en-US" sz="1600" dirty="0" smtClean="0"/>
                        <a:t>globulin)</a:t>
                      </a:r>
                      <a:endParaRPr lang="en-US" sz="1600" dirty="0"/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Chemotherapy, hematopoietic cell transplantation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Radiation therapy 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Systemic disease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Autoimmune disorders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systemic lupus </a:t>
                      </a:r>
                      <a:r>
                        <a:rPr lang="en-US" sz="1600" dirty="0" err="1"/>
                        <a:t>erythematosus</a:t>
                      </a:r>
                      <a:r>
                        <a:rPr lang="en-US" sz="1600" dirty="0"/>
                        <a:t>, rheumatoid arthritis)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Lymphoma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Other malignancies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Sarcoidosis</a:t>
                      </a:r>
                      <a:endParaRPr lang="en-US" sz="1600" dirty="0"/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Renal failure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Aplastic</a:t>
                      </a:r>
                      <a:r>
                        <a:rPr lang="en-US" sz="1600" dirty="0"/>
                        <a:t> anemia, </a:t>
                      </a:r>
                      <a:r>
                        <a:rPr lang="en-US" sz="1600" dirty="0" err="1"/>
                        <a:t>pancytopenia</a:t>
                      </a:r>
                      <a:endParaRPr lang="en-US" sz="1600" dirty="0"/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Cushing's disease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42852"/>
            <a:ext cx="30828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Causes of lymphocytopenia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397000"/>
          <a:ext cx="8643998" cy="2582055"/>
        </p:xfrm>
        <a:graphic>
          <a:graphicData uri="http://schemas.openxmlformats.org/drawingml/2006/table">
            <a:tbl>
              <a:tblPr/>
              <a:tblGrid>
                <a:gridCol w="8643998"/>
              </a:tblGrid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Other causes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Alcohol abuse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Zinc deficiency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Malnutrition, stress, exercise, trauma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Thoracic duct leak, rupture, diversion</a:t>
                      </a:r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Protein-losing </a:t>
                      </a:r>
                      <a:r>
                        <a:rPr lang="en-US" sz="1800" dirty="0" err="1"/>
                        <a:t>enteropathy</a:t>
                      </a:r>
                      <a:endParaRPr lang="en-US" sz="1800" dirty="0"/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865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/>
                        <a:t>Idiopathic CD4+ </a:t>
                      </a:r>
                      <a:r>
                        <a:rPr lang="en-US" sz="1800" dirty="0" err="1"/>
                        <a:t>lymphocytopenia</a:t>
                      </a:r>
                      <a:endParaRPr lang="en-US" sz="1800" dirty="0"/>
                    </a:p>
                  </a:txBody>
                  <a:tcPr marL="38705" marR="38705" marT="19352" marB="193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14345" y="1352400"/>
          <a:ext cx="7286678" cy="5339442"/>
        </p:xfrm>
        <a:graphic>
          <a:graphicData uri="http://schemas.openxmlformats.org/drawingml/2006/table">
            <a:tbl>
              <a:tblPr/>
              <a:tblGrid>
                <a:gridCol w="3643339"/>
                <a:gridCol w="3643339"/>
              </a:tblGrid>
              <a:tr h="233908">
                <a:tc gridSpan="2"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Infections 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</a:tr>
              <a:tr h="401808">
                <a:tc rowSpan="7">
                  <a:txBody>
                    <a:bodyPr/>
                    <a:lstStyle/>
                    <a:p>
                      <a:pPr algn="l"/>
                      <a:r>
                        <a:rPr lang="en-US" sz="1600"/>
                        <a:t>Viral  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Infectious mononucleosis (Epstein-Barr virus)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Cytomegalovirus (CMV)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01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Mononucleosis syndrome (adenovirus type 12, herpes virus-6)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1841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HIV-1 (during early </a:t>
                      </a:r>
                      <a:r>
                        <a:rPr lang="en-US" sz="1600" dirty="0" err="1"/>
                        <a:t>seroconversions</a:t>
                      </a:r>
                      <a:r>
                        <a:rPr lang="en-US" sz="1600" dirty="0"/>
                        <a:t> associated with CMV) (chronic, associated with post-</a:t>
                      </a:r>
                      <a:r>
                        <a:rPr lang="en-US" sz="1600" dirty="0" err="1"/>
                        <a:t>splenectomy</a:t>
                      </a:r>
                      <a:r>
                        <a:rPr lang="en-US" sz="1600" dirty="0"/>
                        <a:t> state)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8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HTLV-1 associated benign T-cell </a:t>
                      </a:r>
                      <a:r>
                        <a:rPr lang="en-US" sz="1600" dirty="0" err="1"/>
                        <a:t>lymphocytosis</a:t>
                      </a:r>
                      <a:endParaRPr lang="en-US" sz="1600" dirty="0"/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80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600" dirty="0"/>
                        <a:t>Mumps, varicella, influenza, hepatitis, rubella, roseola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6215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Infectious </a:t>
                      </a:r>
                      <a:r>
                        <a:rPr lang="en-US" sz="1600" dirty="0" err="1"/>
                        <a:t>lymphocytosis</a:t>
                      </a:r>
                      <a:r>
                        <a:rPr lang="en-US" sz="1600" dirty="0"/>
                        <a:t> (Coxsackie virus B2, </a:t>
                      </a:r>
                      <a:r>
                        <a:rPr lang="en-US" sz="1600" dirty="0" err="1"/>
                        <a:t>enteroviruses</a:t>
                      </a:r>
                      <a:r>
                        <a:rPr lang="en-US" sz="1600" dirty="0"/>
                        <a:t> including poliovirus, others)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8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/>
                        <a:t>Bacterial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Pertussis</a:t>
                      </a:r>
                      <a:endParaRPr lang="en-US" sz="1600" dirty="0"/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012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(Occasional) cat-scratch fever, tuberculosis, brucellosis, syphilis</a:t>
                      </a:r>
                    </a:p>
                  </a:txBody>
                  <a:tcPr marL="49561" marR="49561" marT="24780" marB="24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14356"/>
            <a:ext cx="3672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Causes of reactive lymphocytosis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36368" y="1373358"/>
          <a:ext cx="4671264" cy="5056164"/>
        </p:xfrm>
        <a:graphic>
          <a:graphicData uri="http://schemas.openxmlformats.org/drawingml/2006/table">
            <a:tbl>
              <a:tblPr/>
              <a:tblGrid>
                <a:gridCol w="2335632"/>
                <a:gridCol w="2335632"/>
              </a:tblGrid>
              <a:tr h="280276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Protozoal</a:t>
                      </a:r>
                      <a:endParaRPr lang="en-US" sz="1600" dirty="0"/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Toxoplasmosis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Parasitic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Babesiosis</a:t>
                      </a:r>
                      <a:endParaRPr lang="en-US" sz="1600" dirty="0"/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Rickettsial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(Occasional) scrub typhus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rowSpan="2"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Hypersensitivity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Drug-induced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Serum sickness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rowSpan="3"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Stress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Post trauma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Post </a:t>
                      </a:r>
                      <a:r>
                        <a:rPr lang="en-US" sz="1600" dirty="0" err="1"/>
                        <a:t>splenectomy</a:t>
                      </a:r>
                      <a:endParaRPr lang="en-US" sz="1600" dirty="0"/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Cigarette smokers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483">
                <a:tc rowSpan="3"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Autoimmune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Lymphocytosis</a:t>
                      </a:r>
                      <a:r>
                        <a:rPr lang="en-US" sz="1600" dirty="0"/>
                        <a:t> of large granular lymphocytes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Rheumatoid arthritis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Malignant </a:t>
                      </a:r>
                      <a:r>
                        <a:rPr lang="en-US" sz="1600" dirty="0" err="1"/>
                        <a:t>thymoma</a:t>
                      </a:r>
                      <a:endParaRPr lang="en-US" sz="1600" dirty="0"/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Endocrine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Hyperthyroidism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483"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Pre-malignant states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B-cell </a:t>
                      </a:r>
                      <a:r>
                        <a:rPr lang="en-US" sz="1600" dirty="0" err="1"/>
                        <a:t>lymphoproliferative</a:t>
                      </a:r>
                      <a:r>
                        <a:rPr lang="en-US" sz="1600" dirty="0"/>
                        <a:t> disease</a:t>
                      </a:r>
                    </a:p>
                  </a:txBody>
                  <a:tcPr marL="70069" marR="70069" marT="35034" marB="3503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0538" y="-5429250"/>
            <a:ext cx="9634538" cy="140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357313" y="-7143750"/>
            <a:ext cx="6215062" cy="3500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25" y="6215063"/>
            <a:ext cx="6429375" cy="164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438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188913"/>
            <a:ext cx="438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438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0" y="3716338"/>
            <a:ext cx="43815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142984"/>
            <a:ext cx="72152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v"/>
            </a:pPr>
            <a:r>
              <a:rPr lang="en-US" dirty="0" err="1" smtClean="0"/>
              <a:t>Leukocytosis</a:t>
            </a:r>
            <a:r>
              <a:rPr lang="en-US" dirty="0" smtClean="0"/>
              <a:t> is defined as a WBC </a:t>
            </a:r>
            <a:r>
              <a:rPr lang="en-US" sz="2000" dirty="0" smtClean="0">
                <a:solidFill>
                  <a:srgbClr val="FF0000"/>
                </a:solidFill>
              </a:rPr>
              <a:t>more 11,000/</a:t>
            </a:r>
            <a:r>
              <a:rPr lang="en-US" sz="2000" dirty="0" err="1" smtClean="0">
                <a:solidFill>
                  <a:srgbClr val="FF0000"/>
                </a:solidFill>
              </a:rPr>
              <a:t>microL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adults.</a:t>
            </a:r>
          </a:p>
          <a:p>
            <a:pPr algn="l" rtl="0"/>
            <a:endParaRPr lang="en-US" dirty="0" smtClean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 smtClean="0"/>
              <a:t>Leukocytosis</a:t>
            </a:r>
            <a:r>
              <a:rPr lang="en-US" dirty="0" smtClean="0"/>
              <a:t> to values in </a:t>
            </a:r>
            <a:r>
              <a:rPr lang="en-US" sz="2000" dirty="0" smtClean="0">
                <a:solidFill>
                  <a:srgbClr val="FF0000"/>
                </a:solidFill>
              </a:rPr>
              <a:t>excess of 50,000/</a:t>
            </a:r>
            <a:r>
              <a:rPr lang="en-US" sz="2000" dirty="0" err="1" smtClean="0">
                <a:solidFill>
                  <a:srgbClr val="FF0000"/>
                </a:solidFill>
              </a:rPr>
              <a:t>microL</a:t>
            </a:r>
            <a:r>
              <a:rPr lang="en-US" dirty="0" smtClean="0"/>
              <a:t>, when due to causes other than leukemia, has been called a </a:t>
            </a:r>
            <a:r>
              <a:rPr lang="en-US" dirty="0" err="1" smtClean="0"/>
              <a:t>leukemoid</a:t>
            </a:r>
            <a:r>
              <a:rPr lang="en-US" dirty="0" smtClean="0"/>
              <a:t> reaction</a:t>
            </a:r>
          </a:p>
          <a:p>
            <a:pPr algn="l" rtl="0">
              <a:buFont typeface="Wingdings" pitchFamily="2" charset="2"/>
              <a:buChar char="v"/>
            </a:pPr>
            <a:endParaRPr lang="en-US" dirty="0"/>
          </a:p>
          <a:p>
            <a:pPr algn="l" rtl="0">
              <a:buFont typeface="Wingdings" pitchFamily="2" charset="2"/>
              <a:buChar char="v"/>
            </a:pPr>
            <a:r>
              <a:rPr lang="en-US" dirty="0" smtClean="0"/>
              <a:t>Left shift — left shift is a band form count greater than </a:t>
            </a:r>
            <a:r>
              <a:rPr lang="en-US" sz="2000" dirty="0" smtClean="0">
                <a:solidFill>
                  <a:srgbClr val="FF0000"/>
                </a:solidFill>
              </a:rPr>
              <a:t>700/</a:t>
            </a:r>
            <a:r>
              <a:rPr lang="en-US" sz="2000" dirty="0" err="1" smtClean="0">
                <a:solidFill>
                  <a:srgbClr val="FF0000"/>
                </a:solidFill>
              </a:rPr>
              <a:t>microL</a:t>
            </a:r>
            <a:r>
              <a:rPr lang="en-US" dirty="0" smtClean="0"/>
              <a:t>, a condition often called "</a:t>
            </a:r>
            <a:r>
              <a:rPr lang="en-US" dirty="0" err="1" smtClean="0"/>
              <a:t>bandemia</a:t>
            </a:r>
            <a:r>
              <a:rPr lang="en-US" dirty="0" smtClean="0"/>
              <a:t>."</a:t>
            </a:r>
            <a:endParaRPr lang="fa-I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857364"/>
          <a:ext cx="6096000" cy="329184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91476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Primary </a:t>
                      </a:r>
                      <a:r>
                        <a:rPr lang="en-US" dirty="0"/>
                        <a:t>(no other evident associated disease)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Hereditary </a:t>
                      </a:r>
                      <a:r>
                        <a:rPr lang="en-US" dirty="0" err="1"/>
                        <a:t>neutrophilia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Chronic idiopathic </a:t>
                      </a:r>
                      <a:r>
                        <a:rPr lang="en-US" dirty="0" err="1"/>
                        <a:t>neutrophilia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nb-NO" b="1" dirty="0"/>
                        <a:t>Myeloproliferative disorders</a:t>
                      </a:r>
                      <a:r>
                        <a:rPr lang="nb-NO" dirty="0"/>
                        <a:t> (eg, CML, PV,ET)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Familial </a:t>
                      </a:r>
                      <a:r>
                        <a:rPr lang="en-US" dirty="0" err="1"/>
                        <a:t>myeloproliferative</a:t>
                      </a:r>
                      <a:r>
                        <a:rPr lang="en-US" dirty="0"/>
                        <a:t> disease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Congenital anomalies and </a:t>
                      </a:r>
                      <a:r>
                        <a:rPr lang="en-US" dirty="0" err="1"/>
                        <a:t>leukemoid</a:t>
                      </a:r>
                      <a:r>
                        <a:rPr lang="en-US" dirty="0"/>
                        <a:t> reaction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Down syndrome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Leukocyte adhesion factor deficiency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Familial cold </a:t>
                      </a:r>
                      <a:r>
                        <a:rPr lang="en-US" dirty="0" err="1"/>
                        <a:t>urticaria</a:t>
                      </a:r>
                      <a:r>
                        <a:rPr lang="en-US" dirty="0"/>
                        <a:t> and </a:t>
                      </a:r>
                      <a:r>
                        <a:rPr lang="en-US" dirty="0" err="1"/>
                        <a:t>leukocytosis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24779" y="1000108"/>
            <a:ext cx="3736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/>
              <a:t>Classification of </a:t>
            </a:r>
            <a:r>
              <a:rPr lang="en-US" sz="2000" b="1" i="1" dirty="0" err="1" smtClean="0"/>
              <a:t>neutrophilia</a:t>
            </a:r>
            <a:endParaRPr lang="fa-IR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00232" y="857232"/>
          <a:ext cx="4233333" cy="5405120"/>
        </p:xfrm>
        <a:graphic>
          <a:graphicData uri="http://schemas.openxmlformats.org/drawingml/2006/table">
            <a:tbl>
              <a:tblPr/>
              <a:tblGrid>
                <a:gridCol w="4233333"/>
              </a:tblGrid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Secondary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/>
                        <a:t>Infection</a:t>
                      </a:r>
                      <a:endParaRPr lang="en-US" sz="16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/>
                        <a:t>Stress</a:t>
                      </a:r>
                      <a:r>
                        <a:rPr lang="en-US" sz="1600" dirty="0"/>
                        <a:t> (physical or emotional stress, vigorous exercise)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Myocardial infarction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/>
                        <a:t>Cigarette smoking</a:t>
                      </a:r>
                      <a:endParaRPr lang="en-US" sz="16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Drugs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 err="1"/>
                        <a:t>Glucocorticoids</a:t>
                      </a:r>
                      <a:endParaRPr lang="en-US" sz="16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Catecholamines</a:t>
                      </a:r>
                      <a:r>
                        <a:rPr lang="en-US" sz="1600" dirty="0"/>
                        <a:t> (epinephrine)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Lithium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b="1" dirty="0"/>
                        <a:t>Recombinant G-CSF or GM-CSF*</a:t>
                      </a:r>
                      <a:endParaRPr lang="en-US" sz="16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All-trans retinoic acid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Isolated case reports for occasional other drugs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Nonhematologic</a:t>
                      </a:r>
                      <a:r>
                        <a:rPr lang="en-US" sz="1600" dirty="0"/>
                        <a:t> malignancy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Heatstroke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Generalized marrow stimulation (as in </a:t>
                      </a:r>
                      <a:r>
                        <a:rPr lang="en-US" sz="1600" dirty="0" err="1"/>
                        <a:t>hemolysis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 err="1"/>
                        <a:t>Asplenia</a:t>
                      </a:r>
                      <a:r>
                        <a:rPr lang="en-US" sz="1600" dirty="0"/>
                        <a:t> and </a:t>
                      </a:r>
                      <a:r>
                        <a:rPr lang="en-US" sz="1600" dirty="0" err="1"/>
                        <a:t>hyposplenism</a:t>
                      </a:r>
                      <a:endParaRPr lang="en-US" sz="1600" dirty="0"/>
                    </a:p>
                  </a:txBody>
                  <a:tcPr marL="63500" marR="63500" marT="31750" marB="317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2975" y="1397000"/>
          <a:ext cx="6858048" cy="4884190"/>
        </p:xfrm>
        <a:graphic>
          <a:graphicData uri="http://schemas.openxmlformats.org/drawingml/2006/table">
            <a:tbl>
              <a:tblPr/>
              <a:tblGrid>
                <a:gridCol w="3429024"/>
                <a:gridCol w="3429024"/>
              </a:tblGrid>
              <a:tr h="431030"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Absolute </a:t>
                      </a:r>
                      <a:r>
                        <a:rPr lang="en-US" sz="1600" dirty="0" err="1"/>
                        <a:t>neutrophil</a:t>
                      </a:r>
                      <a:r>
                        <a:rPr lang="en-US" sz="1600" dirty="0"/>
                        <a:t> count/</a:t>
                      </a:r>
                      <a:r>
                        <a:rPr lang="en-US" sz="1600" dirty="0" err="1"/>
                        <a:t>microL</a:t>
                      </a:r>
                      <a:endParaRPr lang="en-US" sz="1600" dirty="0"/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Risk management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303">
                <a:tc>
                  <a:txBody>
                    <a:bodyPr/>
                    <a:lstStyle/>
                    <a:p>
                      <a:pPr algn="l" rtl="0"/>
                      <a:r>
                        <a:rPr lang="fa-IR" sz="1600" dirty="0"/>
                        <a:t>&gt;1500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/>
                        <a:t>None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758">
                <a:tc>
                  <a:txBody>
                    <a:bodyPr/>
                    <a:lstStyle/>
                    <a:p>
                      <a:pPr algn="l" rtl="0"/>
                      <a:r>
                        <a:rPr lang="fa-IR" sz="1600" dirty="0"/>
                        <a:t>1000-1500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No significant risk of infection; fever can be managed on an outpatient basis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758">
                <a:tc>
                  <a:txBody>
                    <a:bodyPr/>
                    <a:lstStyle/>
                    <a:p>
                      <a:pPr algn="l" rtl="0"/>
                      <a:r>
                        <a:rPr lang="fa-IR" sz="1600" dirty="0"/>
                        <a:t>500-1000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Some risk of infection; fever can occasionally be managed on an outpatient basis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5212">
                <a:tc>
                  <a:txBody>
                    <a:bodyPr/>
                    <a:lstStyle/>
                    <a:p>
                      <a:pPr algn="l" rtl="0"/>
                      <a:r>
                        <a:rPr lang="fa-IR" sz="1600" dirty="0"/>
                        <a:t>&lt;500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Significant risk of infection; fever should always be managed on an inpatient basis with </a:t>
                      </a:r>
                      <a:r>
                        <a:rPr lang="en-US" sz="1600" dirty="0" err="1"/>
                        <a:t>parenteral</a:t>
                      </a:r>
                      <a:r>
                        <a:rPr lang="en-US" sz="1600" dirty="0"/>
                        <a:t> antibiotics; few clinical signs of infection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9939">
                <a:tc>
                  <a:txBody>
                    <a:bodyPr/>
                    <a:lstStyle/>
                    <a:p>
                      <a:pPr algn="l" rtl="0"/>
                      <a:r>
                        <a:rPr lang="fa-IR" sz="1600" dirty="0"/>
                        <a:t>&lt;200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dirty="0"/>
                        <a:t>Very significant risk of infection; fever should always be managed on an inpatient basis with </a:t>
                      </a:r>
                      <a:r>
                        <a:rPr lang="en-US" sz="1600" dirty="0" err="1"/>
                        <a:t>parenteral</a:t>
                      </a:r>
                      <a:r>
                        <a:rPr lang="en-US" sz="1600" dirty="0"/>
                        <a:t> antibiotics; few or no clinical signs of infection</a:t>
                      </a:r>
                    </a:p>
                  </a:txBody>
                  <a:tcPr marL="61576" marR="61576" marT="30788" marB="307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Relation of absolute neutrophil count to risk of infection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14546" y="0"/>
          <a:ext cx="6429420" cy="7322820"/>
        </p:xfrm>
        <a:graphic>
          <a:graphicData uri="http://schemas.openxmlformats.org/drawingml/2006/table">
            <a:tbl>
              <a:tblPr/>
              <a:tblGrid>
                <a:gridCol w="6429420"/>
              </a:tblGrid>
              <a:tr h="127000">
                <a:tc>
                  <a:txBody>
                    <a:bodyPr/>
                    <a:lstStyle/>
                    <a:p>
                      <a:pPr algn="l" rtl="0"/>
                      <a:endParaRPr lang="en-US" sz="1200" b="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Infection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Bacterial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Parasitic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/>
                        <a:t>Rickettsial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Viral - </a:t>
                      </a:r>
                      <a:r>
                        <a:rPr lang="en-US" sz="1400" b="0" dirty="0" err="1"/>
                        <a:t>eg</a:t>
                      </a:r>
                      <a:r>
                        <a:rPr lang="en-US" sz="1400" b="0" dirty="0"/>
                        <a:t>, hepatitis B, Epstein-Barr virus, HIV,HCV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Collagen vascular diseases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/>
                        <a:t>Felty's</a:t>
                      </a:r>
                      <a:r>
                        <a:rPr lang="en-US" sz="1400" b="0" dirty="0"/>
                        <a:t> syndrome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Systemic lupus </a:t>
                      </a:r>
                      <a:r>
                        <a:rPr lang="en-US" sz="1400" b="0" dirty="0" err="1"/>
                        <a:t>erythematosius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Complement activation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Hemodialysis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Drug-induced </a:t>
                      </a:r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neutropenia</a:t>
                      </a:r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/>
                        <a:t>Clozapine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/>
                        <a:t>Thionamides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/>
                        <a:t>Sulfasalazine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Autoimmune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Benign of childhood and adult chronic form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Large granular lymphocyte syndrome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/>
                        <a:t>Isoimmune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neutropenia</a:t>
                      </a:r>
                      <a:endParaRPr lang="en-US" sz="1400" b="0" dirty="0"/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Transfusion reaction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Chronic idiopathic </a:t>
                      </a:r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neutropenia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Pure white cell </a:t>
                      </a:r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aplasia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Hypersplenism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Nutritional deficiency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Alcoholism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/>
                        <a:t>Vitamin B12 or </a:t>
                      </a:r>
                      <a:r>
                        <a:rPr lang="en-US" sz="1400" b="0" dirty="0" err="1"/>
                        <a:t>folate</a:t>
                      </a:r>
                      <a:r>
                        <a:rPr lang="en-US" sz="1400" b="0" dirty="0"/>
                        <a:t> deficiency 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Diseases affecting the bone marrow</a:t>
                      </a:r>
                      <a:r>
                        <a:rPr lang="en-US" sz="1400" b="0" dirty="0"/>
                        <a:t>*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 err="1">
                          <a:solidFill>
                            <a:srgbClr val="FF0000"/>
                          </a:solidFill>
                        </a:rPr>
                        <a:t>Postchemotherapy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it-IT" sz="1400" b="0" dirty="0"/>
                        <a:t>Hypoplasia (aplastic anemia, Fanconi anemia)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dirty="0">
                          <a:solidFill>
                            <a:srgbClr val="FF0000"/>
                          </a:solidFill>
                        </a:rPr>
                        <a:t>Acute and chronic leukemia</a:t>
                      </a:r>
                    </a:p>
                  </a:txBody>
                  <a:tcPr marL="31750" marR="31750" marT="15875" marB="158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0175" y="34517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fa-IR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Classification of neutropenias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1571612"/>
            <a:ext cx="107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0" dirty="0" smtClean="0"/>
              <a:t>Acquired 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0" y="1828800"/>
          <a:ext cx="6096000" cy="32004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Severe infantile </a:t>
                      </a:r>
                      <a:r>
                        <a:rPr lang="en-US" dirty="0" err="1"/>
                        <a:t>agranulocytosis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Shwachman</a:t>
                      </a:r>
                      <a:r>
                        <a:rPr lang="en-US" dirty="0"/>
                        <a:t>-Diamond-</a:t>
                      </a:r>
                      <a:r>
                        <a:rPr lang="en-US" dirty="0" err="1"/>
                        <a:t>Oski</a:t>
                      </a:r>
                      <a:r>
                        <a:rPr lang="en-US" dirty="0"/>
                        <a:t> syndrome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Myelokathexis</a:t>
                      </a:r>
                      <a:r>
                        <a:rPr lang="en-US" dirty="0"/>
                        <a:t>/</a:t>
                      </a:r>
                      <a:r>
                        <a:rPr lang="en-US" dirty="0" err="1"/>
                        <a:t>neutropenia</a:t>
                      </a:r>
                      <a:r>
                        <a:rPr lang="en-US" dirty="0"/>
                        <a:t> with </a:t>
                      </a:r>
                      <a:r>
                        <a:rPr lang="en-US" dirty="0" err="1"/>
                        <a:t>tetraploid</a:t>
                      </a:r>
                      <a:r>
                        <a:rPr lang="en-US" dirty="0"/>
                        <a:t> leukocytes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Cyclic </a:t>
                      </a:r>
                      <a:r>
                        <a:rPr lang="en-US" dirty="0" err="1"/>
                        <a:t>neutropenia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Chediak</a:t>
                      </a:r>
                      <a:r>
                        <a:rPr lang="en-US" dirty="0"/>
                        <a:t>-Higashi syndrome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/>
                        <a:t>Reticular </a:t>
                      </a:r>
                      <a:r>
                        <a:rPr lang="en-US" dirty="0" err="1"/>
                        <a:t>dysgenesis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/>
                        <a:t>Dyskeratosis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congenita</a:t>
                      </a:r>
                      <a:endParaRPr lang="en-US" dirty="0"/>
                    </a:p>
                    <a:p>
                      <a:pPr algn="l" rtl="0"/>
                      <a:r>
                        <a:rPr lang="en-US" dirty="0" err="1"/>
                        <a:t>Myeloperoxidase</a:t>
                      </a:r>
                      <a:r>
                        <a:rPr lang="en-US" dirty="0"/>
                        <a:t> deficiency (spurious)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571604" y="714356"/>
            <a:ext cx="1186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Congenital</a:t>
            </a:r>
            <a:endParaRPr lang="fa-I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</TotalTime>
  <Words>808</Words>
  <Application>Microsoft Office PowerPoint</Application>
  <PresentationFormat>On-screen Show (4:3)</PresentationFormat>
  <Paragraphs>218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21</cp:revision>
  <dcterms:created xsi:type="dcterms:W3CDTF">2011-10-03T07:16:10Z</dcterms:created>
  <dcterms:modified xsi:type="dcterms:W3CDTF">2011-10-03T08:24:52Z</dcterms:modified>
</cp:coreProperties>
</file>